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9"/>
  </p:notesMasterIdLst>
  <p:sldIdLst>
    <p:sldId id="256" r:id="rId2"/>
    <p:sldId id="257" r:id="rId3"/>
    <p:sldId id="258" r:id="rId4"/>
    <p:sldId id="259" r:id="rId5"/>
    <p:sldId id="260" r:id="rId6"/>
    <p:sldId id="261" r:id="rId7"/>
    <p:sldId id="262" r:id="rId8"/>
    <p:sldId id="263" r:id="rId9"/>
    <p:sldId id="283" r:id="rId10"/>
    <p:sldId id="265" r:id="rId11"/>
    <p:sldId id="266" r:id="rId12"/>
    <p:sldId id="267" r:id="rId13"/>
    <p:sldId id="268" r:id="rId14"/>
    <p:sldId id="269" r:id="rId15"/>
    <p:sldId id="270" r:id="rId16"/>
    <p:sldId id="271" r:id="rId17"/>
    <p:sldId id="272" r:id="rId18"/>
    <p:sldId id="273" r:id="rId19"/>
    <p:sldId id="274" r:id="rId20"/>
    <p:sldId id="282" r:id="rId21"/>
    <p:sldId id="275" r:id="rId22"/>
    <p:sldId id="280" r:id="rId23"/>
    <p:sldId id="276" r:id="rId24"/>
    <p:sldId id="281" r:id="rId25"/>
    <p:sldId id="277" r:id="rId26"/>
    <p:sldId id="278" r:id="rId27"/>
    <p:sldId id="279" r:id="rId28"/>
  </p:sldIdLst>
  <p:sldSz cx="9144000" cy="5143500" type="screen16x9"/>
  <p:notesSz cx="6858000" cy="9144000"/>
  <p:embeddedFontLst>
    <p:embeddedFont>
      <p:font typeface="Didact Gothic" pitchFamily="2" charset="0"/>
      <p:regular r:id="rId30"/>
    </p:embeddedFont>
    <p:embeddedFont>
      <p:font typeface="Montserrat"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613"/>
    <a:srgbClr val="FFC4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0"/>
  </p:normalViewPr>
  <p:slideViewPr>
    <p:cSldViewPr snapToGrid="0" snapToObjects="1">
      <p:cViewPr varScale="1">
        <p:scale>
          <a:sx n="102" d="100"/>
          <a:sy n="102" d="100"/>
        </p:scale>
        <p:origin x="176"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7957d95cd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7957d95cd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a41c7e6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a41c7e6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894dff9c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894dff9c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894dff9c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894dff9c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894dff9c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894dff9c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894dff9c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894dff9c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894dff9cb_0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894dff9c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894dff9c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894dff9c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228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a41c7e6e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a41c7e6e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a41c7e6e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a41c7e6e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32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894dff9c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894dff9c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894dff9c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894dff9c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186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a41c7e6e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a41c7e6e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957d95cd_1_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957d95cd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7957d95cd_1_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7957d95cd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7957d95cd_1_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7957d95cd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7957d95cd_0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7957d95c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7957d95cd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7957d95cd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70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182A2E"/>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76778" y="1610825"/>
            <a:ext cx="6346800" cy="11598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11" name="Google Shape;11;p2"/>
          <p:cNvSpPr/>
          <p:nvPr/>
        </p:nvSpPr>
        <p:spPr>
          <a:xfrm>
            <a:off x="1295200" y="1034400"/>
            <a:ext cx="574500" cy="5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178378" y="1583350"/>
            <a:ext cx="6550500" cy="1159800"/>
          </a:xfrm>
          <a:prstGeom prst="rect">
            <a:avLst/>
          </a:prstGeom>
        </p:spPr>
        <p:txBody>
          <a:bodyPr spcFirstLastPara="1" wrap="square" lIns="91425" tIns="91425" rIns="91425" bIns="91425" anchor="t" anchorCtr="0"/>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endParaRPr/>
          </a:p>
        </p:txBody>
      </p:sp>
      <p:sp>
        <p:nvSpPr>
          <p:cNvPr id="14" name="Google Shape;14;p3"/>
          <p:cNvSpPr txBox="1">
            <a:spLocks noGrp="1"/>
          </p:cNvSpPr>
          <p:nvPr>
            <p:ph type="subTitle" idx="1"/>
          </p:nvPr>
        </p:nvSpPr>
        <p:spPr>
          <a:xfrm>
            <a:off x="1178378" y="3144850"/>
            <a:ext cx="6550500" cy="7848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5" name="Google Shape;15;p3"/>
          <p:cNvSpPr/>
          <p:nvPr/>
        </p:nvSpPr>
        <p:spPr>
          <a:xfrm>
            <a:off x="1295200" y="1034400"/>
            <a:ext cx="574500" cy="574500"/>
          </a:xfrm>
          <a:prstGeom prst="rect">
            <a:avLst/>
          </a:prstGeom>
          <a:solidFill>
            <a:srgbClr val="182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82A2E"/>
              </a:solidFill>
            </a:endParaRPr>
          </a:p>
        </p:txBody>
      </p:sp>
      <p:sp>
        <p:nvSpPr>
          <p:cNvPr id="16" name="Google Shape;16;p3"/>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1176778" y="1704600"/>
            <a:ext cx="6419400" cy="8199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Font typeface="Montserrat"/>
              <a:buChar char="∎"/>
              <a:defRPr sz="3000" b="1">
                <a:latin typeface="Montserrat"/>
                <a:ea typeface="Montserrat"/>
                <a:cs typeface="Montserrat"/>
                <a:sym typeface="Montserrat"/>
              </a:defRPr>
            </a:lvl1pPr>
            <a:lvl2pPr marL="914400" lvl="1" indent="-419100" rtl="0">
              <a:spcBef>
                <a:spcPts val="0"/>
              </a:spcBef>
              <a:spcAft>
                <a:spcPts val="0"/>
              </a:spcAft>
              <a:buSzPts val="3000"/>
              <a:buFont typeface="Montserrat"/>
              <a:buChar char="□"/>
              <a:defRPr sz="3000" b="1">
                <a:latin typeface="Montserrat"/>
                <a:ea typeface="Montserrat"/>
                <a:cs typeface="Montserrat"/>
                <a:sym typeface="Montserrat"/>
              </a:defRPr>
            </a:lvl2pPr>
            <a:lvl3pPr marL="1371600" lvl="2" indent="-419100" rtl="0">
              <a:spcBef>
                <a:spcPts val="0"/>
              </a:spcBef>
              <a:spcAft>
                <a:spcPts val="0"/>
              </a:spcAft>
              <a:buSzPts val="3000"/>
              <a:buFont typeface="Montserrat"/>
              <a:buChar char="▪"/>
              <a:defRPr sz="3000" b="1">
                <a:latin typeface="Montserrat"/>
                <a:ea typeface="Montserrat"/>
                <a:cs typeface="Montserrat"/>
                <a:sym typeface="Montserrat"/>
              </a:defRPr>
            </a:lvl3pPr>
            <a:lvl4pPr marL="1828800" lvl="3" indent="-419100" rtl="0">
              <a:spcBef>
                <a:spcPts val="0"/>
              </a:spcBef>
              <a:spcAft>
                <a:spcPts val="0"/>
              </a:spcAft>
              <a:buSzPts val="3000"/>
              <a:buFont typeface="Montserrat"/>
              <a:buChar char="▫"/>
              <a:defRPr sz="3000" b="1">
                <a:latin typeface="Montserrat"/>
                <a:ea typeface="Montserrat"/>
                <a:cs typeface="Montserrat"/>
                <a:sym typeface="Montserrat"/>
              </a:defRPr>
            </a:lvl4pPr>
            <a:lvl5pPr marL="2286000" lvl="4" indent="-419100" rtl="0">
              <a:spcBef>
                <a:spcPts val="0"/>
              </a:spcBef>
              <a:spcAft>
                <a:spcPts val="0"/>
              </a:spcAft>
              <a:buSzPts val="3000"/>
              <a:buFont typeface="Montserrat"/>
              <a:buChar char="▫"/>
              <a:defRPr sz="3000" b="1">
                <a:latin typeface="Montserrat"/>
                <a:ea typeface="Montserrat"/>
                <a:cs typeface="Montserrat"/>
                <a:sym typeface="Montserrat"/>
              </a:defRPr>
            </a:lvl5pPr>
            <a:lvl6pPr marL="2743200" lvl="5" indent="-419100" rtl="0">
              <a:spcBef>
                <a:spcPts val="0"/>
              </a:spcBef>
              <a:spcAft>
                <a:spcPts val="0"/>
              </a:spcAft>
              <a:buSzPts val="3000"/>
              <a:buFont typeface="Montserrat"/>
              <a:buChar char="▫"/>
              <a:defRPr sz="3000" b="1">
                <a:latin typeface="Montserrat"/>
                <a:ea typeface="Montserrat"/>
                <a:cs typeface="Montserrat"/>
                <a:sym typeface="Montserrat"/>
              </a:defRPr>
            </a:lvl6pPr>
            <a:lvl7pPr marL="3200400" lvl="6" indent="-419100" rtl="0">
              <a:spcBef>
                <a:spcPts val="0"/>
              </a:spcBef>
              <a:spcAft>
                <a:spcPts val="0"/>
              </a:spcAft>
              <a:buSzPts val="3000"/>
              <a:buFont typeface="Montserrat"/>
              <a:buChar char="▫"/>
              <a:defRPr sz="3000" b="1">
                <a:latin typeface="Montserrat"/>
                <a:ea typeface="Montserrat"/>
                <a:cs typeface="Montserrat"/>
                <a:sym typeface="Montserrat"/>
              </a:defRPr>
            </a:lvl7pPr>
            <a:lvl8pPr marL="3657600" lvl="7" indent="-419100" rtl="0">
              <a:spcBef>
                <a:spcPts val="0"/>
              </a:spcBef>
              <a:spcAft>
                <a:spcPts val="0"/>
              </a:spcAft>
              <a:buSzPts val="3000"/>
              <a:buFont typeface="Montserrat"/>
              <a:buChar char="▫"/>
              <a:defRPr sz="3000" b="1">
                <a:latin typeface="Montserrat"/>
                <a:ea typeface="Montserrat"/>
                <a:cs typeface="Montserrat"/>
                <a:sym typeface="Montserrat"/>
              </a:defRPr>
            </a:lvl8pPr>
            <a:lvl9pPr marL="4114800" lvl="8" indent="-419100">
              <a:spcBef>
                <a:spcPts val="0"/>
              </a:spcBef>
              <a:spcAft>
                <a:spcPts val="0"/>
              </a:spcAft>
              <a:buSzPts val="3000"/>
              <a:buFont typeface="Montserrat"/>
              <a:buChar char="▫"/>
              <a:defRPr sz="3000" b="1">
                <a:latin typeface="Montserrat"/>
                <a:ea typeface="Montserrat"/>
                <a:cs typeface="Montserrat"/>
                <a:sym typeface="Montserrat"/>
              </a:defRPr>
            </a:lvl9pPr>
          </a:lstStyle>
          <a:p>
            <a:endParaRPr/>
          </a:p>
        </p:txBody>
      </p:sp>
      <p:sp>
        <p:nvSpPr>
          <p:cNvPr id="19" name="Google Shape;19;p4"/>
          <p:cNvSpPr/>
          <p:nvPr/>
        </p:nvSpPr>
        <p:spPr>
          <a:xfrm>
            <a:off x="1295200" y="1034400"/>
            <a:ext cx="574500" cy="574500"/>
          </a:xfrm>
          <a:prstGeom prst="rect">
            <a:avLst/>
          </a:prstGeom>
          <a:solidFill>
            <a:srgbClr val="182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1434146" y="1219732"/>
            <a:ext cx="296600" cy="203850"/>
          </a:xfrm>
          <a:prstGeom prst="rect">
            <a:avLst/>
          </a:prstGeom>
        </p:spPr>
        <p:txBody>
          <a:bodyPr>
            <a:prstTxWarp prst="textPlain">
              <a:avLst/>
            </a:prstTxWarp>
          </a:bodyPr>
          <a:lstStyle/>
          <a:p>
            <a:pPr lvl="0" algn="ctr"/>
            <a:r>
              <a:rPr b="0" i="0">
                <a:ln w="9525" cap="flat" cmpd="sng">
                  <a:solidFill>
                    <a:srgbClr val="FFFFFF"/>
                  </a:solidFill>
                  <a:prstDash val="solid"/>
                  <a:round/>
                  <a:headEnd type="none" w="sm" len="sm"/>
                  <a:tailEnd type="none" w="sm" len="sm"/>
                </a:ln>
                <a:noFill/>
                <a:latin typeface="Montserrat"/>
              </a:rPr>
              <a:t>“</a:t>
            </a:r>
          </a:p>
        </p:txBody>
      </p:sp>
      <p:sp>
        <p:nvSpPr>
          <p:cNvPr id="21" name="Google Shape;21;p4"/>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164100" y="1608900"/>
            <a:ext cx="6815700" cy="1925700"/>
          </a:xfrm>
          <a:prstGeom prst="rect">
            <a:avLst/>
          </a:prstGeom>
        </p:spPr>
        <p:txBody>
          <a:bodyPr spcFirstLastPara="1" wrap="square" lIns="91425" tIns="91425" rIns="91425" bIns="91425" anchor="t" anchorCtr="0"/>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24" name="Google Shape;24;p5"/>
          <p:cNvSpPr txBox="1">
            <a:spLocks noGrp="1"/>
          </p:cNvSpPr>
          <p:nvPr>
            <p:ph type="body" idx="1"/>
          </p:nvPr>
        </p:nvSpPr>
        <p:spPr>
          <a:xfrm>
            <a:off x="1164100" y="2925350"/>
            <a:ext cx="6815700" cy="15792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5" name="Google Shape;25;p5"/>
          <p:cNvSpPr/>
          <p:nvPr/>
        </p:nvSpPr>
        <p:spPr>
          <a:xfrm>
            <a:off x="1295200" y="1034400"/>
            <a:ext cx="574500" cy="574500"/>
          </a:xfrm>
          <a:prstGeom prst="rect">
            <a:avLst/>
          </a:prstGeom>
          <a:solidFill>
            <a:srgbClr val="182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164100" y="1608900"/>
            <a:ext cx="6815700" cy="1925700"/>
          </a:xfrm>
          <a:prstGeom prst="rect">
            <a:avLst/>
          </a:prstGeom>
        </p:spPr>
        <p:txBody>
          <a:bodyPr spcFirstLastPara="1" wrap="square" lIns="91425" tIns="91425" rIns="91425" bIns="91425" anchor="t" anchorCtr="0"/>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29" name="Google Shape;29;p6"/>
          <p:cNvSpPr txBox="1">
            <a:spLocks noGrp="1"/>
          </p:cNvSpPr>
          <p:nvPr>
            <p:ph type="body" idx="1"/>
          </p:nvPr>
        </p:nvSpPr>
        <p:spPr>
          <a:xfrm>
            <a:off x="1164100" y="2774575"/>
            <a:ext cx="3308100" cy="215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0" name="Google Shape;30;p6"/>
          <p:cNvSpPr txBox="1">
            <a:spLocks noGrp="1"/>
          </p:cNvSpPr>
          <p:nvPr>
            <p:ph type="body" idx="2"/>
          </p:nvPr>
        </p:nvSpPr>
        <p:spPr>
          <a:xfrm>
            <a:off x="4671601" y="2774575"/>
            <a:ext cx="3308100" cy="215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1" name="Google Shape;31;p6"/>
          <p:cNvSpPr/>
          <p:nvPr/>
        </p:nvSpPr>
        <p:spPr>
          <a:xfrm>
            <a:off x="1295200" y="1034400"/>
            <a:ext cx="574500" cy="574500"/>
          </a:xfrm>
          <a:prstGeom prst="rect">
            <a:avLst/>
          </a:prstGeom>
          <a:solidFill>
            <a:srgbClr val="182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164100" y="1608900"/>
            <a:ext cx="6815700" cy="1925700"/>
          </a:xfrm>
          <a:prstGeom prst="rect">
            <a:avLst/>
          </a:prstGeom>
        </p:spPr>
        <p:txBody>
          <a:bodyPr spcFirstLastPara="1" wrap="square" lIns="91425" tIns="91425" rIns="91425" bIns="91425" anchor="t" anchorCtr="0"/>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endParaRPr/>
          </a:p>
        </p:txBody>
      </p:sp>
      <p:sp>
        <p:nvSpPr>
          <p:cNvPr id="35" name="Google Shape;35;p7"/>
          <p:cNvSpPr txBox="1">
            <a:spLocks noGrp="1"/>
          </p:cNvSpPr>
          <p:nvPr>
            <p:ph type="body" idx="1"/>
          </p:nvPr>
        </p:nvSpPr>
        <p:spPr>
          <a:xfrm>
            <a:off x="1164000" y="2931400"/>
            <a:ext cx="2196900" cy="19944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3473455" y="2931400"/>
            <a:ext cx="2196900" cy="19944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5782910" y="2931400"/>
            <a:ext cx="2196900" cy="19944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p:nvPr/>
        </p:nvSpPr>
        <p:spPr>
          <a:xfrm>
            <a:off x="1295200" y="1034400"/>
            <a:ext cx="574500" cy="574500"/>
          </a:xfrm>
          <a:prstGeom prst="rect">
            <a:avLst/>
          </a:prstGeom>
          <a:solidFill>
            <a:srgbClr val="182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164100" y="1608900"/>
            <a:ext cx="6815700" cy="1925700"/>
          </a:xfrm>
          <a:prstGeom prst="rect">
            <a:avLst/>
          </a:prstGeom>
        </p:spPr>
        <p:txBody>
          <a:bodyPr spcFirstLastPara="1" wrap="square" lIns="91425" tIns="91425" rIns="91425" bIns="91425" anchor="t" anchorCtr="0"/>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42" name="Google Shape;42;p8"/>
          <p:cNvSpPr/>
          <p:nvPr/>
        </p:nvSpPr>
        <p:spPr>
          <a:xfrm>
            <a:off x="1295200" y="1034400"/>
            <a:ext cx="574500" cy="574500"/>
          </a:xfrm>
          <a:prstGeom prst="rect">
            <a:avLst/>
          </a:prstGeom>
          <a:solidFill>
            <a:srgbClr val="182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
        <p:nvSpPr>
          <p:cNvPr id="46" name="Google Shape;46;p9"/>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0"/>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0C2D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4100" y="1608900"/>
            <a:ext cx="6815700" cy="19257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182A2E"/>
              </a:buClr>
              <a:buSzPts val="6000"/>
              <a:buFont typeface="Montserrat"/>
              <a:buNone/>
              <a:defRPr sz="6000" b="1">
                <a:solidFill>
                  <a:srgbClr val="182A2E"/>
                </a:solidFill>
                <a:latin typeface="Montserrat"/>
                <a:ea typeface="Montserrat"/>
                <a:cs typeface="Montserrat"/>
                <a:sym typeface="Montserrat"/>
              </a:defRPr>
            </a:lvl1pPr>
            <a:lvl2pPr lvl="1">
              <a:spcBef>
                <a:spcPts val="0"/>
              </a:spcBef>
              <a:spcAft>
                <a:spcPts val="0"/>
              </a:spcAft>
              <a:buClr>
                <a:srgbClr val="182A2E"/>
              </a:buClr>
              <a:buSzPts val="6000"/>
              <a:buFont typeface="Montserrat"/>
              <a:buNone/>
              <a:defRPr sz="6000" b="1">
                <a:solidFill>
                  <a:srgbClr val="182A2E"/>
                </a:solidFill>
                <a:latin typeface="Montserrat"/>
                <a:ea typeface="Montserrat"/>
                <a:cs typeface="Montserrat"/>
                <a:sym typeface="Montserrat"/>
              </a:defRPr>
            </a:lvl2pPr>
            <a:lvl3pPr lvl="2">
              <a:spcBef>
                <a:spcPts val="0"/>
              </a:spcBef>
              <a:spcAft>
                <a:spcPts val="0"/>
              </a:spcAft>
              <a:buClr>
                <a:srgbClr val="182A2E"/>
              </a:buClr>
              <a:buSzPts val="6000"/>
              <a:buFont typeface="Montserrat"/>
              <a:buNone/>
              <a:defRPr sz="6000" b="1">
                <a:solidFill>
                  <a:srgbClr val="182A2E"/>
                </a:solidFill>
                <a:latin typeface="Montserrat"/>
                <a:ea typeface="Montserrat"/>
                <a:cs typeface="Montserrat"/>
                <a:sym typeface="Montserrat"/>
              </a:defRPr>
            </a:lvl3pPr>
            <a:lvl4pPr lvl="3">
              <a:spcBef>
                <a:spcPts val="0"/>
              </a:spcBef>
              <a:spcAft>
                <a:spcPts val="0"/>
              </a:spcAft>
              <a:buClr>
                <a:srgbClr val="182A2E"/>
              </a:buClr>
              <a:buSzPts val="6000"/>
              <a:buFont typeface="Montserrat"/>
              <a:buNone/>
              <a:defRPr sz="6000" b="1">
                <a:solidFill>
                  <a:srgbClr val="182A2E"/>
                </a:solidFill>
                <a:latin typeface="Montserrat"/>
                <a:ea typeface="Montserrat"/>
                <a:cs typeface="Montserrat"/>
                <a:sym typeface="Montserrat"/>
              </a:defRPr>
            </a:lvl4pPr>
            <a:lvl5pPr lvl="4">
              <a:spcBef>
                <a:spcPts val="0"/>
              </a:spcBef>
              <a:spcAft>
                <a:spcPts val="0"/>
              </a:spcAft>
              <a:buClr>
                <a:srgbClr val="182A2E"/>
              </a:buClr>
              <a:buSzPts val="6000"/>
              <a:buFont typeface="Montserrat"/>
              <a:buNone/>
              <a:defRPr sz="6000" b="1">
                <a:solidFill>
                  <a:srgbClr val="182A2E"/>
                </a:solidFill>
                <a:latin typeface="Montserrat"/>
                <a:ea typeface="Montserrat"/>
                <a:cs typeface="Montserrat"/>
                <a:sym typeface="Montserrat"/>
              </a:defRPr>
            </a:lvl5pPr>
            <a:lvl6pPr lvl="5">
              <a:spcBef>
                <a:spcPts val="0"/>
              </a:spcBef>
              <a:spcAft>
                <a:spcPts val="0"/>
              </a:spcAft>
              <a:buClr>
                <a:srgbClr val="182A2E"/>
              </a:buClr>
              <a:buSzPts val="6000"/>
              <a:buFont typeface="Montserrat"/>
              <a:buNone/>
              <a:defRPr sz="6000" b="1">
                <a:solidFill>
                  <a:srgbClr val="182A2E"/>
                </a:solidFill>
                <a:latin typeface="Montserrat"/>
                <a:ea typeface="Montserrat"/>
                <a:cs typeface="Montserrat"/>
                <a:sym typeface="Montserrat"/>
              </a:defRPr>
            </a:lvl6pPr>
            <a:lvl7pPr lvl="6">
              <a:spcBef>
                <a:spcPts val="0"/>
              </a:spcBef>
              <a:spcAft>
                <a:spcPts val="0"/>
              </a:spcAft>
              <a:buClr>
                <a:srgbClr val="182A2E"/>
              </a:buClr>
              <a:buSzPts val="6000"/>
              <a:buFont typeface="Montserrat"/>
              <a:buNone/>
              <a:defRPr sz="6000" b="1">
                <a:solidFill>
                  <a:srgbClr val="182A2E"/>
                </a:solidFill>
                <a:latin typeface="Montserrat"/>
                <a:ea typeface="Montserrat"/>
                <a:cs typeface="Montserrat"/>
                <a:sym typeface="Montserrat"/>
              </a:defRPr>
            </a:lvl7pPr>
            <a:lvl8pPr lvl="7">
              <a:spcBef>
                <a:spcPts val="0"/>
              </a:spcBef>
              <a:spcAft>
                <a:spcPts val="0"/>
              </a:spcAft>
              <a:buClr>
                <a:srgbClr val="182A2E"/>
              </a:buClr>
              <a:buSzPts val="6000"/>
              <a:buFont typeface="Montserrat"/>
              <a:buNone/>
              <a:defRPr sz="6000" b="1">
                <a:solidFill>
                  <a:srgbClr val="182A2E"/>
                </a:solidFill>
                <a:latin typeface="Montserrat"/>
                <a:ea typeface="Montserrat"/>
                <a:cs typeface="Montserrat"/>
                <a:sym typeface="Montserrat"/>
              </a:defRPr>
            </a:lvl8pPr>
            <a:lvl9pPr lvl="8">
              <a:spcBef>
                <a:spcPts val="0"/>
              </a:spcBef>
              <a:spcAft>
                <a:spcPts val="0"/>
              </a:spcAft>
              <a:buClr>
                <a:srgbClr val="182A2E"/>
              </a:buClr>
              <a:buSzPts val="6000"/>
              <a:buFont typeface="Montserrat"/>
              <a:buNone/>
              <a:defRPr sz="6000" b="1">
                <a:solidFill>
                  <a:srgbClr val="182A2E"/>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164100" y="3105148"/>
            <a:ext cx="6815700" cy="1399500"/>
          </a:xfrm>
          <a:prstGeom prst="rect">
            <a:avLst/>
          </a:prstGeom>
          <a:noFill/>
          <a:ln>
            <a:noFill/>
          </a:ln>
        </p:spPr>
        <p:txBody>
          <a:bodyPr spcFirstLastPara="1" wrap="square" lIns="91425" tIns="91425" rIns="91425" bIns="91425" anchor="t" anchorCtr="0"/>
          <a:lstStyle>
            <a:lvl1pPr marL="457200" lvl="0" indent="-317500">
              <a:spcBef>
                <a:spcPts val="60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1pPr>
            <a:lvl2pPr marL="914400" lvl="1" indent="-3175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2pPr>
            <a:lvl3pPr marL="1371600" lvl="2" indent="-3175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3pPr>
            <a:lvl4pPr marL="1828800" lvl="3" indent="-3175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4pPr>
            <a:lvl5pPr marL="2286000" lvl="4" indent="-3175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5pPr>
            <a:lvl6pPr marL="2743200" lvl="5" indent="-3175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6pPr>
            <a:lvl7pPr marL="3200400" lvl="6" indent="-3175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7pPr>
            <a:lvl8pPr marL="3657600" lvl="7" indent="-3175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8pPr>
            <a:lvl9pPr marL="4114800" lvl="8" indent="-3175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9pPr>
          </a:lstStyle>
          <a:p>
            <a:endParaRPr/>
          </a:p>
        </p:txBody>
      </p:sp>
      <p:sp>
        <p:nvSpPr>
          <p:cNvPr id="8" name="Google Shape;8;p1"/>
          <p:cNvSpPr txBox="1">
            <a:spLocks noGrp="1"/>
          </p:cNvSpPr>
          <p:nvPr>
            <p:ph type="sldNum" idx="12"/>
          </p:nvPr>
        </p:nvSpPr>
        <p:spPr>
          <a:xfrm>
            <a:off x="8516114"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b="1">
                <a:solidFill>
                  <a:srgbClr val="182A2E"/>
                </a:solidFill>
                <a:latin typeface="Montserrat"/>
                <a:ea typeface="Montserrat"/>
                <a:cs typeface="Montserrat"/>
                <a:sym typeface="Montserrat"/>
              </a:defRPr>
            </a:lvl1pPr>
            <a:lvl2pPr lvl="1" algn="r">
              <a:buNone/>
              <a:defRPr sz="1000" b="1">
                <a:solidFill>
                  <a:srgbClr val="182A2E"/>
                </a:solidFill>
                <a:latin typeface="Montserrat"/>
                <a:ea typeface="Montserrat"/>
                <a:cs typeface="Montserrat"/>
                <a:sym typeface="Montserrat"/>
              </a:defRPr>
            </a:lvl2pPr>
            <a:lvl3pPr lvl="2" algn="r">
              <a:buNone/>
              <a:defRPr sz="1000" b="1">
                <a:solidFill>
                  <a:srgbClr val="182A2E"/>
                </a:solidFill>
                <a:latin typeface="Montserrat"/>
                <a:ea typeface="Montserrat"/>
                <a:cs typeface="Montserrat"/>
                <a:sym typeface="Montserrat"/>
              </a:defRPr>
            </a:lvl3pPr>
            <a:lvl4pPr lvl="3" algn="r">
              <a:buNone/>
              <a:defRPr sz="1000" b="1">
                <a:solidFill>
                  <a:srgbClr val="182A2E"/>
                </a:solidFill>
                <a:latin typeface="Montserrat"/>
                <a:ea typeface="Montserrat"/>
                <a:cs typeface="Montserrat"/>
                <a:sym typeface="Montserrat"/>
              </a:defRPr>
            </a:lvl4pPr>
            <a:lvl5pPr lvl="4" algn="r">
              <a:buNone/>
              <a:defRPr sz="1000" b="1">
                <a:solidFill>
                  <a:srgbClr val="182A2E"/>
                </a:solidFill>
                <a:latin typeface="Montserrat"/>
                <a:ea typeface="Montserrat"/>
                <a:cs typeface="Montserrat"/>
                <a:sym typeface="Montserrat"/>
              </a:defRPr>
            </a:lvl5pPr>
            <a:lvl6pPr lvl="5" algn="r">
              <a:buNone/>
              <a:defRPr sz="1000" b="1">
                <a:solidFill>
                  <a:srgbClr val="182A2E"/>
                </a:solidFill>
                <a:latin typeface="Montserrat"/>
                <a:ea typeface="Montserrat"/>
                <a:cs typeface="Montserrat"/>
                <a:sym typeface="Montserrat"/>
              </a:defRPr>
            </a:lvl6pPr>
            <a:lvl7pPr lvl="6" algn="r">
              <a:buNone/>
              <a:defRPr sz="1000" b="1">
                <a:solidFill>
                  <a:srgbClr val="182A2E"/>
                </a:solidFill>
                <a:latin typeface="Montserrat"/>
                <a:ea typeface="Montserrat"/>
                <a:cs typeface="Montserrat"/>
                <a:sym typeface="Montserrat"/>
              </a:defRPr>
            </a:lvl7pPr>
            <a:lvl8pPr lvl="7" algn="r">
              <a:buNone/>
              <a:defRPr sz="1000" b="1">
                <a:solidFill>
                  <a:srgbClr val="182A2E"/>
                </a:solidFill>
                <a:latin typeface="Montserrat"/>
                <a:ea typeface="Montserrat"/>
                <a:cs typeface="Montserrat"/>
                <a:sym typeface="Montserrat"/>
              </a:defRPr>
            </a:lvl8pPr>
            <a:lvl9pPr lvl="8" algn="r">
              <a:buNone/>
              <a:defRPr sz="1000" b="1">
                <a:solidFill>
                  <a:srgbClr val="182A2E"/>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
        <p:cNvGrpSpPr/>
        <p:nvPr/>
      </p:nvGrpSpPr>
      <p:grpSpPr>
        <a:xfrm>
          <a:off x="0" y="0"/>
          <a:ext cx="0" cy="0"/>
          <a:chOff x="0" y="0"/>
          <a:chExt cx="0" cy="0"/>
        </a:xfrm>
      </p:grpSpPr>
      <p:pic>
        <p:nvPicPr>
          <p:cNvPr id="53" name="Google Shape;53;p11"/>
          <p:cNvPicPr preferRelativeResize="0"/>
          <p:nvPr/>
        </p:nvPicPr>
        <p:blipFill rotWithShape="1">
          <a:blip r:embed="rId3">
            <a:alphaModFix amt="99000"/>
          </a:blip>
          <a:srcRect t="49" b="49"/>
          <a:stretch/>
        </p:blipFill>
        <p:spPr>
          <a:xfrm>
            <a:off x="0" y="0"/>
            <a:ext cx="9144000" cy="5143500"/>
          </a:xfrm>
          <a:prstGeom prst="rect">
            <a:avLst/>
          </a:prstGeom>
          <a:noFill/>
          <a:ln>
            <a:noFill/>
          </a:ln>
        </p:spPr>
      </p:pic>
      <p:sp>
        <p:nvSpPr>
          <p:cNvPr id="54" name="Google Shape;54;p11"/>
          <p:cNvSpPr txBox="1">
            <a:spLocks noGrp="1"/>
          </p:cNvSpPr>
          <p:nvPr>
            <p:ph type="ctrTitle"/>
          </p:nvPr>
        </p:nvSpPr>
        <p:spPr>
          <a:xfrm>
            <a:off x="1023450" y="737725"/>
            <a:ext cx="6450900" cy="3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IS IT </a:t>
            </a:r>
            <a:endParaRPr sz="4800"/>
          </a:p>
          <a:p>
            <a:pPr marL="0" lvl="0" indent="0" algn="l" rtl="0">
              <a:spcBef>
                <a:spcPts val="0"/>
              </a:spcBef>
              <a:spcAft>
                <a:spcPts val="0"/>
              </a:spcAft>
              <a:buNone/>
            </a:pPr>
            <a:r>
              <a:rPr lang="en" sz="4800"/>
              <a:t>A</a:t>
            </a:r>
            <a:r>
              <a:rPr lang="en" sz="4800">
                <a:solidFill>
                  <a:schemeClr val="lt2"/>
                </a:solidFill>
              </a:rPr>
              <a:t>[NOTHER]</a:t>
            </a:r>
            <a:r>
              <a:rPr lang="en" sz="4800"/>
              <a:t> BANGER?</a:t>
            </a:r>
            <a:endParaRPr sz="4800"/>
          </a:p>
          <a:p>
            <a:pPr marL="0" lvl="0" indent="0" algn="l" rtl="0">
              <a:spcBef>
                <a:spcPts val="0"/>
              </a:spcBef>
              <a:spcAft>
                <a:spcPts val="0"/>
              </a:spcAft>
              <a:buNone/>
            </a:pPr>
            <a:endParaRPr sz="1000">
              <a:highlight>
                <a:srgbClr val="000000"/>
              </a:highlight>
            </a:endParaRPr>
          </a:p>
          <a:p>
            <a:pPr marL="0" lvl="0" indent="0" algn="l" rtl="0">
              <a:spcBef>
                <a:spcPts val="0"/>
              </a:spcBef>
              <a:spcAft>
                <a:spcPts val="0"/>
              </a:spcAft>
              <a:buNone/>
            </a:pPr>
            <a:r>
              <a:rPr lang="en" sz="3000">
                <a:highlight>
                  <a:srgbClr val="000000"/>
                </a:highlight>
              </a:rPr>
              <a:t>Exploring Spectrogram-Based Recommendation Engines for Music Streaming Services</a:t>
            </a:r>
            <a:endParaRPr sz="3000">
              <a:highlight>
                <a:srgbClr val="000000"/>
              </a:highlight>
            </a:endParaRPr>
          </a:p>
        </p:txBody>
      </p:sp>
      <p:sp>
        <p:nvSpPr>
          <p:cNvPr id="55" name="Google Shape;55;p11"/>
          <p:cNvSpPr/>
          <p:nvPr/>
        </p:nvSpPr>
        <p:spPr>
          <a:xfrm>
            <a:off x="395979" y="1043197"/>
            <a:ext cx="496109" cy="615552"/>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solidFill>
            <a:srgbClr val="000000"/>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rgbClr val="0000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500"/>
        </a:solidFill>
        <a:effectLst/>
      </p:bgPr>
    </p:bg>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1164100" y="1608900"/>
            <a:ext cx="70242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Acquisition </a:t>
            </a:r>
            <a:endParaRPr/>
          </a:p>
        </p:txBody>
      </p:sp>
      <p:sp>
        <p:nvSpPr>
          <p:cNvPr id="127" name="Google Shape;127;p20"/>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128" name="Google Shape;128;p20"/>
          <p:cNvPicPr preferRelativeResize="0"/>
          <p:nvPr/>
        </p:nvPicPr>
        <p:blipFill rotWithShape="1">
          <a:blip r:embed="rId3">
            <a:alphaModFix/>
          </a:blip>
          <a:srcRect t="31331" b="35319"/>
          <a:stretch/>
        </p:blipFill>
        <p:spPr>
          <a:xfrm>
            <a:off x="970475" y="3032763"/>
            <a:ext cx="2491200" cy="830748"/>
          </a:xfrm>
          <a:prstGeom prst="rect">
            <a:avLst/>
          </a:prstGeom>
          <a:noFill/>
          <a:ln>
            <a:noFill/>
          </a:ln>
        </p:spPr>
      </p:pic>
      <p:pic>
        <p:nvPicPr>
          <p:cNvPr id="129" name="Google Shape;129;p20"/>
          <p:cNvPicPr preferRelativeResize="0"/>
          <p:nvPr/>
        </p:nvPicPr>
        <p:blipFill rotWithShape="1">
          <a:blip r:embed="rId4">
            <a:alphaModFix/>
          </a:blip>
          <a:srcRect l="22526" t="27189" r="23220" b="28813"/>
          <a:stretch/>
        </p:blipFill>
        <p:spPr>
          <a:xfrm>
            <a:off x="5393279" y="2859474"/>
            <a:ext cx="3074321" cy="1177325"/>
          </a:xfrm>
          <a:prstGeom prst="rect">
            <a:avLst/>
          </a:prstGeom>
          <a:noFill/>
          <a:ln>
            <a:noFill/>
          </a:ln>
        </p:spPr>
      </p:pic>
      <p:grpSp>
        <p:nvGrpSpPr>
          <p:cNvPr id="130" name="Google Shape;130;p20"/>
          <p:cNvGrpSpPr/>
          <p:nvPr/>
        </p:nvGrpSpPr>
        <p:grpSpPr>
          <a:xfrm>
            <a:off x="1398807" y="1175663"/>
            <a:ext cx="369526" cy="268183"/>
            <a:chOff x="3932350" y="3714775"/>
            <a:chExt cx="439650" cy="319075"/>
          </a:xfrm>
        </p:grpSpPr>
        <p:sp>
          <p:nvSpPr>
            <p:cNvPr id="131" name="Google Shape;131;p2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 name="Google Shape;136;p20"/>
          <p:cNvPicPr preferRelativeResize="0"/>
          <p:nvPr/>
        </p:nvPicPr>
        <p:blipFill>
          <a:blip r:embed="rId5">
            <a:alphaModFix/>
          </a:blip>
          <a:stretch>
            <a:fillRect/>
          </a:stretch>
        </p:blipFill>
        <p:spPr>
          <a:xfrm>
            <a:off x="3983337" y="2859475"/>
            <a:ext cx="1177325" cy="1177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D458"/>
        </a:solidFill>
        <a:effectLst/>
      </p:bgPr>
    </p:bg>
    <p:spTree>
      <p:nvGrpSpPr>
        <p:cNvPr id="1" name="Shape 140"/>
        <p:cNvGrpSpPr/>
        <p:nvPr/>
      </p:nvGrpSpPr>
      <p:grpSpPr>
        <a:xfrm>
          <a:off x="0" y="0"/>
          <a:ext cx="0" cy="0"/>
          <a:chOff x="0" y="0"/>
          <a:chExt cx="0" cy="0"/>
        </a:xfrm>
      </p:grpSpPr>
      <p:sp>
        <p:nvSpPr>
          <p:cNvPr id="141" name="Google Shape;141;p21"/>
          <p:cNvSpPr txBox="1">
            <a:spLocks noGrp="1"/>
          </p:cNvSpPr>
          <p:nvPr>
            <p:ph type="ctrTitle" idx="4294967295"/>
          </p:nvPr>
        </p:nvSpPr>
        <p:spPr>
          <a:xfrm>
            <a:off x="-331750" y="135550"/>
            <a:ext cx="5149200" cy="26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0"/>
              <a:t>Hot</a:t>
            </a:r>
            <a:endParaRPr sz="9600"/>
          </a:p>
        </p:txBody>
      </p:sp>
      <p:sp>
        <p:nvSpPr>
          <p:cNvPr id="142" name="Google Shape;142;p21"/>
          <p:cNvSpPr txBox="1">
            <a:spLocks noGrp="1"/>
          </p:cNvSpPr>
          <p:nvPr>
            <p:ph type="ctrTitle" idx="4294967295"/>
          </p:nvPr>
        </p:nvSpPr>
        <p:spPr>
          <a:xfrm>
            <a:off x="-197100" y="2409350"/>
            <a:ext cx="9538200" cy="115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9600"/>
              <a:t>Artists 100</a:t>
            </a:r>
            <a:endParaRPr sz="9600"/>
          </a:p>
        </p:txBody>
      </p:sp>
      <p:sp>
        <p:nvSpPr>
          <p:cNvPr id="143" name="Google Shape;143;p21"/>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44" name="Google Shape;144;p21"/>
          <p:cNvSpPr/>
          <p:nvPr/>
        </p:nvSpPr>
        <p:spPr>
          <a:xfrm>
            <a:off x="5106004" y="-470049"/>
            <a:ext cx="2602264" cy="2995236"/>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txBox="1">
            <a:spLocks noGrp="1"/>
          </p:cNvSpPr>
          <p:nvPr>
            <p:ph type="ctrTitle" idx="4294967295"/>
          </p:nvPr>
        </p:nvSpPr>
        <p:spPr>
          <a:xfrm>
            <a:off x="-197100" y="3579600"/>
            <a:ext cx="9538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600"/>
              <a:t>Emerging 50</a:t>
            </a:r>
            <a:endParaRPr sz="9600"/>
          </a:p>
        </p:txBody>
      </p:sp>
      <p:sp>
        <p:nvSpPr>
          <p:cNvPr id="146" name="Google Shape;146;p21"/>
          <p:cNvSpPr txBox="1"/>
          <p:nvPr/>
        </p:nvSpPr>
        <p:spPr>
          <a:xfrm>
            <a:off x="285850" y="0"/>
            <a:ext cx="3644700" cy="46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182A2E"/>
                </a:solidFill>
                <a:latin typeface="Montserrat"/>
                <a:ea typeface="Montserrat"/>
                <a:cs typeface="Montserrat"/>
                <a:sym typeface="Montserrat"/>
              </a:rPr>
              <a:t>Billboard</a:t>
            </a:r>
            <a:endParaRPr sz="4800" b="1">
              <a:solidFill>
                <a:srgbClr val="182A2E"/>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152" name="Google Shape;152;p22"/>
          <p:cNvPicPr preferRelativeResize="0"/>
          <p:nvPr/>
        </p:nvPicPr>
        <p:blipFill rotWithShape="1">
          <a:blip r:embed="rId3">
            <a:alphaModFix/>
          </a:blip>
          <a:srcRect r="4561"/>
          <a:stretch/>
        </p:blipFill>
        <p:spPr>
          <a:xfrm>
            <a:off x="0" y="0"/>
            <a:ext cx="9143997" cy="51292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ctrTitle" idx="4294967295"/>
          </p:nvPr>
        </p:nvSpPr>
        <p:spPr>
          <a:xfrm>
            <a:off x="-409575" y="1991850"/>
            <a:ext cx="9906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400"/>
              <a:t>~8,500</a:t>
            </a:r>
            <a:endParaRPr sz="14400"/>
          </a:p>
          <a:p>
            <a:pPr marL="0" lvl="0" indent="0" algn="ctr" rtl="0">
              <a:spcBef>
                <a:spcPts val="0"/>
              </a:spcBef>
              <a:spcAft>
                <a:spcPts val="0"/>
              </a:spcAft>
              <a:buNone/>
            </a:pPr>
            <a:r>
              <a:rPr lang="en" sz="3000"/>
              <a:t>songs</a:t>
            </a:r>
            <a:endParaRPr sz="3000"/>
          </a:p>
        </p:txBody>
      </p:sp>
      <p:sp>
        <p:nvSpPr>
          <p:cNvPr id="158" name="Google Shape;158;p23"/>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4BA8"/>
        </a:solidFill>
        <a:effectLst/>
      </p:bgPr>
    </p:bg>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a:off x="1164100" y="1608900"/>
            <a:ext cx="7900800" cy="11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500"/>
              <a:t>Audio Manipulation</a:t>
            </a:r>
            <a:endParaRPr sz="5500"/>
          </a:p>
        </p:txBody>
      </p:sp>
      <p:sp>
        <p:nvSpPr>
          <p:cNvPr id="164" name="Google Shape;164;p24"/>
          <p:cNvSpPr/>
          <p:nvPr/>
        </p:nvSpPr>
        <p:spPr>
          <a:xfrm>
            <a:off x="1351000" y="2870025"/>
            <a:ext cx="2051700" cy="990600"/>
          </a:xfrm>
          <a:prstGeom prst="homePlate">
            <a:avLst>
              <a:gd name="adj" fmla="val 30129"/>
            </a:avLst>
          </a:prstGeom>
          <a:solidFill>
            <a:srgbClr val="182A2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6ECF5B"/>
                </a:solidFill>
                <a:latin typeface="Didact Gothic"/>
                <a:ea typeface="Didact Gothic"/>
                <a:cs typeface="Didact Gothic"/>
                <a:sym typeface="Didact Gothic"/>
              </a:rPr>
              <a:t>mp3</a:t>
            </a:r>
            <a:endParaRPr sz="2400" b="1">
              <a:solidFill>
                <a:srgbClr val="6ECF5B"/>
              </a:solidFill>
              <a:latin typeface="Didact Gothic"/>
              <a:ea typeface="Didact Gothic"/>
              <a:cs typeface="Didact Gothic"/>
              <a:sym typeface="Didact Gothic"/>
            </a:endParaRPr>
          </a:p>
        </p:txBody>
      </p:sp>
      <p:sp>
        <p:nvSpPr>
          <p:cNvPr id="165" name="Google Shape;165;p24"/>
          <p:cNvSpPr/>
          <p:nvPr/>
        </p:nvSpPr>
        <p:spPr>
          <a:xfrm>
            <a:off x="3130210" y="2870025"/>
            <a:ext cx="2091000" cy="990600"/>
          </a:xfrm>
          <a:prstGeom prst="chevron">
            <a:avLst>
              <a:gd name="adj" fmla="val 29853"/>
            </a:avLst>
          </a:prstGeom>
          <a:solidFill>
            <a:srgbClr val="182A2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6ECF5B"/>
                </a:solidFill>
                <a:latin typeface="Didact Gothic"/>
                <a:ea typeface="Didact Gothic"/>
                <a:cs typeface="Didact Gothic"/>
                <a:sym typeface="Didact Gothic"/>
              </a:rPr>
              <a:t>waveform</a:t>
            </a:r>
            <a:endParaRPr sz="2400" b="1">
              <a:solidFill>
                <a:srgbClr val="6ECF5B"/>
              </a:solidFill>
              <a:latin typeface="Didact Gothic"/>
              <a:ea typeface="Didact Gothic"/>
              <a:cs typeface="Didact Gothic"/>
              <a:sym typeface="Didact Gothic"/>
            </a:endParaRPr>
          </a:p>
        </p:txBody>
      </p:sp>
      <p:sp>
        <p:nvSpPr>
          <p:cNvPr id="166" name="Google Shape;166;p24"/>
          <p:cNvSpPr/>
          <p:nvPr/>
        </p:nvSpPr>
        <p:spPr>
          <a:xfrm>
            <a:off x="4948875" y="2870025"/>
            <a:ext cx="2091000" cy="990600"/>
          </a:xfrm>
          <a:prstGeom prst="chevron">
            <a:avLst>
              <a:gd name="adj" fmla="val 29853"/>
            </a:avLst>
          </a:prstGeom>
          <a:solidFill>
            <a:srgbClr val="182A2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6ECF5B"/>
                </a:solidFill>
                <a:latin typeface="Didact Gothic"/>
                <a:ea typeface="Didact Gothic"/>
                <a:cs typeface="Didact Gothic"/>
                <a:sym typeface="Didact Gothic"/>
              </a:rPr>
              <a:t>spectrogram</a:t>
            </a:r>
            <a:endParaRPr sz="1900" b="1">
              <a:solidFill>
                <a:srgbClr val="6ECF5B"/>
              </a:solidFill>
              <a:latin typeface="Didact Gothic"/>
              <a:ea typeface="Didact Gothic"/>
              <a:cs typeface="Didact Gothic"/>
              <a:sym typeface="Didact Gothic"/>
            </a:endParaRPr>
          </a:p>
        </p:txBody>
      </p:sp>
      <p:grpSp>
        <p:nvGrpSpPr>
          <p:cNvPr id="167" name="Google Shape;167;p24"/>
          <p:cNvGrpSpPr/>
          <p:nvPr/>
        </p:nvGrpSpPr>
        <p:grpSpPr>
          <a:xfrm>
            <a:off x="1470529" y="1162174"/>
            <a:ext cx="215966" cy="342399"/>
            <a:chOff x="6718575" y="2318625"/>
            <a:chExt cx="256950" cy="407375"/>
          </a:xfrm>
        </p:grpSpPr>
        <p:sp>
          <p:nvSpPr>
            <p:cNvPr id="168" name="Google Shape;168;p2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24"/>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
        <p:cNvGrpSpPr/>
        <p:nvPr/>
      </p:nvGrpSpPr>
      <p:grpSpPr>
        <a:xfrm>
          <a:off x="0" y="0"/>
          <a:ext cx="0" cy="0"/>
          <a:chOff x="0" y="0"/>
          <a:chExt cx="0" cy="0"/>
        </a:xfrm>
      </p:grpSpPr>
      <p:sp>
        <p:nvSpPr>
          <p:cNvPr id="181" name="Google Shape;181;p25"/>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82" name="Google Shape;182;p25"/>
          <p:cNvSpPr txBox="1"/>
          <p:nvPr/>
        </p:nvSpPr>
        <p:spPr>
          <a:xfrm>
            <a:off x="571500" y="554325"/>
            <a:ext cx="7415400" cy="8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182A2E"/>
                </a:solidFill>
                <a:latin typeface="Montserrat"/>
                <a:ea typeface="Montserrat"/>
                <a:cs typeface="Montserrat"/>
                <a:sym typeface="Montserrat"/>
              </a:rPr>
              <a:t>Fourier Transform</a:t>
            </a:r>
            <a:endParaRPr sz="4800" b="1">
              <a:solidFill>
                <a:srgbClr val="182A2E"/>
              </a:solidFill>
              <a:latin typeface="Montserrat"/>
              <a:ea typeface="Montserrat"/>
              <a:cs typeface="Montserrat"/>
              <a:sym typeface="Montserrat"/>
            </a:endParaRPr>
          </a:p>
        </p:txBody>
      </p:sp>
      <p:pic>
        <p:nvPicPr>
          <p:cNvPr id="183" name="Google Shape;183;p25"/>
          <p:cNvPicPr preferRelativeResize="0"/>
          <p:nvPr/>
        </p:nvPicPr>
        <p:blipFill>
          <a:blip r:embed="rId3">
            <a:alphaModFix/>
          </a:blip>
          <a:stretch>
            <a:fillRect/>
          </a:stretch>
        </p:blipFill>
        <p:spPr>
          <a:xfrm>
            <a:off x="1828737" y="1589050"/>
            <a:ext cx="5486525" cy="316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
        <p:cNvGrpSpPr/>
        <p:nvPr/>
      </p:nvGrpSpPr>
      <p:grpSpPr>
        <a:xfrm>
          <a:off x="0" y="0"/>
          <a:ext cx="0" cy="0"/>
          <a:chOff x="0" y="0"/>
          <a:chExt cx="0" cy="0"/>
        </a:xfrm>
      </p:grpSpPr>
      <p:sp>
        <p:nvSpPr>
          <p:cNvPr id="188" name="Google Shape;188;p26"/>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189" name="Google Shape;189;p26"/>
          <p:cNvPicPr preferRelativeResize="0"/>
          <p:nvPr/>
        </p:nvPicPr>
        <p:blipFill>
          <a:blip r:embed="rId3">
            <a:alphaModFix/>
          </a:blip>
          <a:stretch>
            <a:fillRect/>
          </a:stretch>
        </p:blipFill>
        <p:spPr>
          <a:xfrm>
            <a:off x="3338387" y="1516052"/>
            <a:ext cx="2467225" cy="3351875"/>
          </a:xfrm>
          <a:prstGeom prst="rect">
            <a:avLst/>
          </a:prstGeom>
          <a:noFill/>
          <a:ln>
            <a:noFill/>
          </a:ln>
        </p:spPr>
      </p:pic>
      <p:sp>
        <p:nvSpPr>
          <p:cNvPr id="190" name="Google Shape;190;p26"/>
          <p:cNvSpPr txBox="1"/>
          <p:nvPr/>
        </p:nvSpPr>
        <p:spPr>
          <a:xfrm>
            <a:off x="738750" y="571500"/>
            <a:ext cx="3888900" cy="7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182A2E"/>
                </a:solidFill>
                <a:latin typeface="Montserrat"/>
                <a:ea typeface="Montserrat"/>
                <a:cs typeface="Montserrat"/>
                <a:sym typeface="Montserrat"/>
              </a:rPr>
              <a:t>Kind of like...</a:t>
            </a:r>
            <a:endParaRPr sz="3600" b="1">
              <a:solidFill>
                <a:srgbClr val="182A2E"/>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196" name="Google Shape;196;p27"/>
          <p:cNvPicPr preferRelativeResize="0"/>
          <p:nvPr/>
        </p:nvPicPr>
        <p:blipFill rotWithShape="1">
          <a:blip r:embed="rId3">
            <a:alphaModFix/>
          </a:blip>
          <a:srcRect l="6592" t="7133" r="11914" b="5872"/>
          <a:stretch/>
        </p:blipFill>
        <p:spPr>
          <a:xfrm>
            <a:off x="1213012" y="26837"/>
            <a:ext cx="6717975" cy="5089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
        <p:cNvGrpSpPr/>
        <p:nvPr/>
      </p:nvGrpSpPr>
      <p:grpSpPr>
        <a:xfrm>
          <a:off x="0" y="0"/>
          <a:ext cx="0" cy="0"/>
          <a:chOff x="0" y="0"/>
          <a:chExt cx="0" cy="0"/>
        </a:xfrm>
      </p:grpSpPr>
      <p:sp>
        <p:nvSpPr>
          <p:cNvPr id="201" name="Google Shape;201;p28"/>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202" name="Google Shape;202;p28"/>
          <p:cNvPicPr preferRelativeResize="0"/>
          <p:nvPr/>
        </p:nvPicPr>
        <p:blipFill rotWithShape="1">
          <a:blip r:embed="rId5">
            <a:alphaModFix/>
          </a:blip>
          <a:srcRect l="6592" t="7133" r="11914" b="5872"/>
          <a:stretch/>
        </p:blipFill>
        <p:spPr>
          <a:xfrm>
            <a:off x="1508607" y="0"/>
            <a:ext cx="5765303" cy="3979077"/>
          </a:xfrm>
          <a:prstGeom prst="rect">
            <a:avLst/>
          </a:prstGeom>
          <a:noFill/>
          <a:ln>
            <a:noFill/>
          </a:ln>
        </p:spPr>
      </p:pic>
      <p:pic>
        <p:nvPicPr>
          <p:cNvPr id="2" name="Online Media 1" descr="A-Punk.mp3">
            <a:hlinkClick r:id="" action="ppaction://media"/>
            <a:extLst>
              <a:ext uri="{FF2B5EF4-FFF2-40B4-BE49-F238E27FC236}">
                <a16:creationId xmlns:a16="http://schemas.microsoft.com/office/drawing/2014/main" id="{0756DB0B-A325-D64A-911B-F4697B005C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78980" y="3929011"/>
            <a:ext cx="512278" cy="5122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
        <p:cNvGrpSpPr/>
        <p:nvPr/>
      </p:nvGrpSpPr>
      <p:grpSpPr>
        <a:xfrm>
          <a:off x="0" y="0"/>
          <a:ext cx="0" cy="0"/>
          <a:chOff x="0" y="0"/>
          <a:chExt cx="0" cy="0"/>
        </a:xfrm>
      </p:grpSpPr>
      <p:sp>
        <p:nvSpPr>
          <p:cNvPr id="207" name="Google Shape;207;p29"/>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208" name="Google Shape;208;p29"/>
          <p:cNvPicPr preferRelativeResize="0"/>
          <p:nvPr/>
        </p:nvPicPr>
        <p:blipFill>
          <a:blip r:embed="rId3">
            <a:alphaModFix/>
          </a:blip>
          <a:stretch>
            <a:fillRect/>
          </a:stretch>
        </p:blipFill>
        <p:spPr>
          <a:xfrm>
            <a:off x="1128600" y="277850"/>
            <a:ext cx="6886801" cy="3161775"/>
          </a:xfrm>
          <a:prstGeom prst="rect">
            <a:avLst/>
          </a:prstGeom>
          <a:noFill/>
          <a:ln>
            <a:noFill/>
          </a:ln>
        </p:spPr>
      </p:pic>
      <p:sp>
        <p:nvSpPr>
          <p:cNvPr id="209" name="Google Shape;209;p29"/>
          <p:cNvSpPr txBox="1"/>
          <p:nvPr/>
        </p:nvSpPr>
        <p:spPr>
          <a:xfrm>
            <a:off x="3166800" y="3804425"/>
            <a:ext cx="2810400" cy="10323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rgbClr val="182A2E"/>
                </a:solidFill>
                <a:latin typeface="Didact Gothic"/>
                <a:ea typeface="Didact Gothic"/>
                <a:cs typeface="Didact Gothic"/>
                <a:sym typeface="Didact Gothic"/>
              </a:rPr>
              <a:t>Each array was reshaped:</a:t>
            </a:r>
            <a:endParaRPr sz="1800">
              <a:solidFill>
                <a:srgbClr val="182A2E"/>
              </a:solidFill>
              <a:latin typeface="Didact Gothic"/>
              <a:ea typeface="Didact Gothic"/>
              <a:cs typeface="Didact Gothic"/>
              <a:sym typeface="Didact Gothic"/>
            </a:endParaRPr>
          </a:p>
          <a:p>
            <a:pPr marL="0" lvl="0" indent="0" algn="l" rtl="0">
              <a:spcBef>
                <a:spcPts val="600"/>
              </a:spcBef>
              <a:spcAft>
                <a:spcPts val="0"/>
              </a:spcAft>
              <a:buNone/>
            </a:pPr>
            <a:r>
              <a:rPr lang="en" sz="1800">
                <a:solidFill>
                  <a:srgbClr val="182A2E"/>
                </a:solidFill>
                <a:latin typeface="Didact Gothic"/>
                <a:ea typeface="Didact Gothic"/>
                <a:cs typeface="Didact Gothic"/>
                <a:sym typeface="Didact Gothic"/>
              </a:rPr>
              <a:t>128 x 1294 → 1 x 165632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961D"/>
        </a:solidFill>
        <a:effectLst/>
      </p:bgPr>
    </p:bg>
    <p:spTree>
      <p:nvGrpSpPr>
        <p:cNvPr id="1" name="Shape 59"/>
        <p:cNvGrpSpPr/>
        <p:nvPr/>
      </p:nvGrpSpPr>
      <p:grpSpPr>
        <a:xfrm>
          <a:off x="0" y="0"/>
          <a:ext cx="0" cy="0"/>
          <a:chOff x="0" y="0"/>
          <a:chExt cx="0" cy="0"/>
        </a:xfrm>
      </p:grpSpPr>
      <p:pic>
        <p:nvPicPr>
          <p:cNvPr id="60" name="Google Shape;60;p12" descr="photo-1434030216411-0b793f4b4173.jpg"/>
          <p:cNvPicPr preferRelativeResize="0"/>
          <p:nvPr/>
        </p:nvPicPr>
        <p:blipFill rotWithShape="1">
          <a:blip r:embed="rId3">
            <a:alphaModFix amt="15000"/>
          </a:blip>
          <a:srcRect t="28895" b="14855"/>
          <a:stretch/>
        </p:blipFill>
        <p:spPr>
          <a:xfrm>
            <a:off x="0" y="0"/>
            <a:ext cx="9144000" cy="5143500"/>
          </a:xfrm>
          <a:prstGeom prst="rect">
            <a:avLst/>
          </a:prstGeom>
          <a:noFill/>
          <a:ln>
            <a:noFill/>
          </a:ln>
        </p:spPr>
      </p:pic>
      <p:sp>
        <p:nvSpPr>
          <p:cNvPr id="61" name="Google Shape;61;p12"/>
          <p:cNvSpPr txBox="1">
            <a:spLocks noGrp="1"/>
          </p:cNvSpPr>
          <p:nvPr>
            <p:ph type="ctrTitle" idx="4294967295"/>
          </p:nvPr>
        </p:nvSpPr>
        <p:spPr>
          <a:xfrm>
            <a:off x="-400050" y="440350"/>
            <a:ext cx="90201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0"/>
              <a:t>HELLO</a:t>
            </a:r>
            <a:endParaRPr sz="18000"/>
          </a:p>
        </p:txBody>
      </p:sp>
      <p:sp>
        <p:nvSpPr>
          <p:cNvPr id="62" name="Google Shape;62;p12"/>
          <p:cNvSpPr txBox="1">
            <a:spLocks noGrp="1"/>
          </p:cNvSpPr>
          <p:nvPr>
            <p:ph type="subTitle" idx="4294967295"/>
          </p:nvPr>
        </p:nvSpPr>
        <p:spPr>
          <a:xfrm>
            <a:off x="866775" y="2990850"/>
            <a:ext cx="6412800" cy="1723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My name is Jon Ruiz</a:t>
            </a:r>
            <a:endParaRPr sz="3600" b="1"/>
          </a:p>
          <a:p>
            <a:pPr marL="0" lvl="0" indent="0" algn="l" rtl="0">
              <a:spcBef>
                <a:spcPts val="600"/>
              </a:spcBef>
              <a:spcAft>
                <a:spcPts val="0"/>
              </a:spcAft>
              <a:buClr>
                <a:schemeClr val="dk1"/>
              </a:buClr>
              <a:buSzPts val="1100"/>
              <a:buFont typeface="Arial"/>
              <a:buNone/>
            </a:pPr>
            <a:r>
              <a:rPr lang="en" sz="1800"/>
              <a:t>Data Analyst/Design Nerd</a:t>
            </a:r>
            <a:endParaRPr sz="1800"/>
          </a:p>
          <a:p>
            <a:pPr marL="0" lvl="0" indent="0" algn="l" rtl="0">
              <a:spcBef>
                <a:spcPts val="600"/>
              </a:spcBef>
              <a:spcAft>
                <a:spcPts val="0"/>
              </a:spcAft>
              <a:buClr>
                <a:schemeClr val="dk1"/>
              </a:buClr>
              <a:buSzPts val="1100"/>
              <a:buFont typeface="Arial"/>
              <a:buNone/>
            </a:pPr>
            <a:r>
              <a:rPr lang="en" sz="1800"/>
              <a:t>Obsessed with Music, Data, and User Experience</a:t>
            </a:r>
            <a:endParaRPr sz="1800"/>
          </a:p>
          <a:p>
            <a:pPr marL="0" lvl="0" indent="0" algn="l" rtl="0">
              <a:spcBef>
                <a:spcPts val="600"/>
              </a:spcBef>
              <a:spcAft>
                <a:spcPts val="0"/>
              </a:spcAft>
              <a:buClr>
                <a:schemeClr val="dk1"/>
              </a:buClr>
              <a:buSzPts val="1100"/>
              <a:buFont typeface="Arial"/>
              <a:buNone/>
            </a:pPr>
            <a:endParaRPr sz="3600" b="1"/>
          </a:p>
        </p:txBody>
      </p:sp>
      <p:sp>
        <p:nvSpPr>
          <p:cNvPr id="63" name="Google Shape;63;p12"/>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
        <p:cNvGrpSpPr/>
        <p:nvPr/>
      </p:nvGrpSpPr>
      <p:grpSpPr>
        <a:xfrm>
          <a:off x="0" y="0"/>
          <a:ext cx="0" cy="0"/>
          <a:chOff x="0" y="0"/>
          <a:chExt cx="0" cy="0"/>
        </a:xfrm>
      </p:grpSpPr>
      <p:sp>
        <p:nvSpPr>
          <p:cNvPr id="207" name="Google Shape;207;p29"/>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a:extLst>
              <a:ext uri="{FF2B5EF4-FFF2-40B4-BE49-F238E27FC236}">
                <a16:creationId xmlns:a16="http://schemas.microsoft.com/office/drawing/2014/main" id="{F86DEB38-E271-2F44-976D-8EE43A9E4293}"/>
              </a:ext>
            </a:extLst>
          </p:cNvPr>
          <p:cNvPicPr>
            <a:picLocks noChangeAspect="1"/>
          </p:cNvPicPr>
          <p:nvPr/>
        </p:nvPicPr>
        <p:blipFill>
          <a:blip r:embed="rId3"/>
          <a:stretch>
            <a:fillRect/>
          </a:stretch>
        </p:blipFill>
        <p:spPr>
          <a:xfrm>
            <a:off x="1746250" y="1778000"/>
            <a:ext cx="5651500" cy="1587500"/>
          </a:xfrm>
          <a:prstGeom prst="rect">
            <a:avLst/>
          </a:prstGeom>
        </p:spPr>
      </p:pic>
    </p:spTree>
    <p:extLst>
      <p:ext uri="{BB962C8B-B14F-4D97-AF65-F5344CB8AC3E}">
        <p14:creationId xmlns:p14="http://schemas.microsoft.com/office/powerpoint/2010/main" val="235731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5D346"/>
        </a:solidFill>
        <a:effectLst/>
      </p:bgPr>
    </p:bg>
    <p:spTree>
      <p:nvGrpSpPr>
        <p:cNvPr id="1" name="Shape 213"/>
        <p:cNvGrpSpPr/>
        <p:nvPr/>
      </p:nvGrpSpPr>
      <p:grpSpPr>
        <a:xfrm>
          <a:off x="0" y="0"/>
          <a:ext cx="0" cy="0"/>
          <a:chOff x="0" y="0"/>
          <a:chExt cx="0" cy="0"/>
        </a:xfrm>
      </p:grpSpPr>
      <p:sp>
        <p:nvSpPr>
          <p:cNvPr id="214" name="Google Shape;214;p30"/>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215" name="Google Shape;215;p30"/>
          <p:cNvPicPr preferRelativeResize="0"/>
          <p:nvPr/>
        </p:nvPicPr>
        <p:blipFill>
          <a:blip r:embed="rId3">
            <a:alphaModFix/>
          </a:blip>
          <a:stretch>
            <a:fillRect/>
          </a:stretch>
        </p:blipFill>
        <p:spPr>
          <a:xfrm>
            <a:off x="1206150" y="523702"/>
            <a:ext cx="6731699" cy="4096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5D346"/>
        </a:solidFill>
        <a:effectLst/>
      </p:bgPr>
    </p:bg>
    <p:spTree>
      <p:nvGrpSpPr>
        <p:cNvPr id="1" name="Shape 213"/>
        <p:cNvGrpSpPr/>
        <p:nvPr/>
      </p:nvGrpSpPr>
      <p:grpSpPr>
        <a:xfrm>
          <a:off x="0" y="0"/>
          <a:ext cx="0" cy="0"/>
          <a:chOff x="0" y="0"/>
          <a:chExt cx="0" cy="0"/>
        </a:xfrm>
      </p:grpSpPr>
      <p:sp>
        <p:nvSpPr>
          <p:cNvPr id="214" name="Google Shape;214;p30"/>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2" name="Online Media 1" descr="2nghxf59HAJlm7HRQzvwVB.mp3">
            <a:hlinkClick r:id="" action="ppaction://media"/>
            <a:extLst>
              <a:ext uri="{FF2B5EF4-FFF2-40B4-BE49-F238E27FC236}">
                <a16:creationId xmlns:a16="http://schemas.microsoft.com/office/drawing/2014/main" id="{640DAFF9-1DE4-D245-9044-D53F13CBAE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393708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5D346"/>
        </a:solidFill>
        <a:effectLst/>
      </p:bgPr>
    </p:bg>
    <p:spTree>
      <p:nvGrpSpPr>
        <p:cNvPr id="1" name="Shape 219"/>
        <p:cNvGrpSpPr/>
        <p:nvPr/>
      </p:nvGrpSpPr>
      <p:grpSpPr>
        <a:xfrm>
          <a:off x="0" y="0"/>
          <a:ext cx="0" cy="0"/>
          <a:chOff x="0" y="0"/>
          <a:chExt cx="0" cy="0"/>
        </a:xfrm>
      </p:grpSpPr>
      <p:sp>
        <p:nvSpPr>
          <p:cNvPr id="220" name="Google Shape;220;p31"/>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221" name="Google Shape;221;p31"/>
          <p:cNvPicPr preferRelativeResize="0"/>
          <p:nvPr/>
        </p:nvPicPr>
        <p:blipFill rotWithShape="1">
          <a:blip r:embed="rId3">
            <a:alphaModFix/>
          </a:blip>
          <a:srcRect r="22522" b="10960"/>
          <a:stretch/>
        </p:blipFill>
        <p:spPr>
          <a:xfrm>
            <a:off x="1206150" y="592788"/>
            <a:ext cx="6731700" cy="39579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5D346"/>
        </a:solidFill>
        <a:effectLst/>
      </p:bgPr>
    </p:bg>
    <p:spTree>
      <p:nvGrpSpPr>
        <p:cNvPr id="1" name="Shape 219"/>
        <p:cNvGrpSpPr/>
        <p:nvPr/>
      </p:nvGrpSpPr>
      <p:grpSpPr>
        <a:xfrm>
          <a:off x="0" y="0"/>
          <a:ext cx="0" cy="0"/>
          <a:chOff x="0" y="0"/>
          <a:chExt cx="0" cy="0"/>
        </a:xfrm>
      </p:grpSpPr>
      <p:sp>
        <p:nvSpPr>
          <p:cNvPr id="220" name="Google Shape;220;p31"/>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2" name="Online Media 1" descr="6qoFn71PI1d5YPrk4ftiCS.mp3">
            <a:hlinkClick r:id="" action="ppaction://media"/>
            <a:extLst>
              <a:ext uri="{FF2B5EF4-FFF2-40B4-BE49-F238E27FC236}">
                <a16:creationId xmlns:a16="http://schemas.microsoft.com/office/drawing/2014/main" id="{5BD4EE07-A7E5-C94C-A8CC-BFD3CA66DC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extLst>
      <p:ext uri="{BB962C8B-B14F-4D97-AF65-F5344CB8AC3E}">
        <p14:creationId xmlns:p14="http://schemas.microsoft.com/office/powerpoint/2010/main" val="325708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961D"/>
        </a:solidFill>
        <a:effectLst/>
      </p:bgPr>
    </p:bg>
    <p:spTree>
      <p:nvGrpSpPr>
        <p:cNvPr id="1" name="Shape 225"/>
        <p:cNvGrpSpPr/>
        <p:nvPr/>
      </p:nvGrpSpPr>
      <p:grpSpPr>
        <a:xfrm>
          <a:off x="0" y="0"/>
          <a:ext cx="0" cy="0"/>
          <a:chOff x="0" y="0"/>
          <a:chExt cx="0" cy="0"/>
        </a:xfrm>
      </p:grpSpPr>
      <p:sp>
        <p:nvSpPr>
          <p:cNvPr id="226" name="Google Shape;226;p32"/>
          <p:cNvSpPr txBox="1">
            <a:spLocks noGrp="1"/>
          </p:cNvSpPr>
          <p:nvPr>
            <p:ph type="ctrTitle"/>
          </p:nvPr>
        </p:nvSpPr>
        <p:spPr>
          <a:xfrm>
            <a:off x="1178378" y="1583350"/>
            <a:ext cx="65505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t>
            </a:r>
            <a:endParaRPr/>
          </a:p>
          <a:p>
            <a:pPr marL="0" lvl="0" indent="0" algn="l" rtl="0">
              <a:spcBef>
                <a:spcPts val="0"/>
              </a:spcBef>
              <a:spcAft>
                <a:spcPts val="0"/>
              </a:spcAft>
              <a:buNone/>
            </a:pPr>
            <a:r>
              <a:rPr lang="en"/>
              <a:t>Work</a:t>
            </a:r>
            <a:endParaRPr/>
          </a:p>
        </p:txBody>
      </p:sp>
      <p:sp>
        <p:nvSpPr>
          <p:cNvPr id="227" name="Google Shape;227;p32"/>
          <p:cNvSpPr txBox="1">
            <a:spLocks noGrp="1"/>
          </p:cNvSpPr>
          <p:nvPr>
            <p:ph type="subTitle" idx="1"/>
          </p:nvPr>
        </p:nvSpPr>
        <p:spPr>
          <a:xfrm>
            <a:off x="1178375" y="3455351"/>
            <a:ext cx="6550500" cy="12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song metadata into the model. </a:t>
            </a:r>
            <a:endParaRPr/>
          </a:p>
          <a:p>
            <a:pPr marL="0" lvl="0" indent="0" algn="l" rtl="0">
              <a:spcBef>
                <a:spcPts val="0"/>
              </a:spcBef>
              <a:spcAft>
                <a:spcPts val="0"/>
              </a:spcAft>
              <a:buNone/>
            </a:pPr>
            <a:r>
              <a:rPr lang="en"/>
              <a:t>Complete NLP analysis of Youtube comments and song lyrics</a:t>
            </a:r>
            <a:endParaRPr/>
          </a:p>
          <a:p>
            <a:pPr marL="0" lvl="0" indent="0" algn="l" rtl="0">
              <a:spcBef>
                <a:spcPts val="0"/>
              </a:spcBef>
              <a:spcAft>
                <a:spcPts val="0"/>
              </a:spcAft>
              <a:buClr>
                <a:schemeClr val="dk1"/>
              </a:buClr>
              <a:buSzPts val="1100"/>
              <a:buFont typeface="Arial"/>
              <a:buNone/>
            </a:pPr>
            <a:r>
              <a:rPr lang="en"/>
              <a:t>Introduce a neural network</a:t>
            </a:r>
            <a:endParaRPr/>
          </a:p>
        </p:txBody>
      </p:sp>
      <p:sp>
        <p:nvSpPr>
          <p:cNvPr id="228" name="Google Shape;228;p32"/>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229" name="Google Shape;229;p32"/>
          <p:cNvGrpSpPr/>
          <p:nvPr/>
        </p:nvGrpSpPr>
        <p:grpSpPr>
          <a:xfrm>
            <a:off x="1389991" y="1123268"/>
            <a:ext cx="369505" cy="369505"/>
            <a:chOff x="2594050" y="1631825"/>
            <a:chExt cx="439625" cy="439625"/>
          </a:xfrm>
        </p:grpSpPr>
        <p:sp>
          <p:nvSpPr>
            <p:cNvPr id="230" name="Google Shape;230;p32"/>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4" name="Google Shape;234;p32"/>
          <p:cNvPicPr preferRelativeResize="0"/>
          <p:nvPr/>
        </p:nvPicPr>
        <p:blipFill>
          <a:blip r:embed="rId3">
            <a:alphaModFix/>
          </a:blip>
          <a:stretch>
            <a:fillRect/>
          </a:stretch>
        </p:blipFill>
        <p:spPr>
          <a:xfrm rot="2908066">
            <a:off x="5030677" y="791685"/>
            <a:ext cx="5541647" cy="2743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82A2E"/>
        </a:solidFill>
        <a:effectLst/>
      </p:bgPr>
    </p:bg>
    <p:spTree>
      <p:nvGrpSpPr>
        <p:cNvPr id="1" name="Shape 238"/>
        <p:cNvGrpSpPr/>
        <p:nvPr/>
      </p:nvGrpSpPr>
      <p:grpSpPr>
        <a:xfrm>
          <a:off x="0" y="0"/>
          <a:ext cx="0" cy="0"/>
          <a:chOff x="0" y="0"/>
          <a:chExt cx="0" cy="0"/>
        </a:xfrm>
      </p:grpSpPr>
      <p:pic>
        <p:nvPicPr>
          <p:cNvPr id="239" name="Google Shape;239;p33"/>
          <p:cNvPicPr preferRelativeResize="0"/>
          <p:nvPr/>
        </p:nvPicPr>
        <p:blipFill rotWithShape="1">
          <a:blip r:embed="rId3">
            <a:alphaModFix amt="77000"/>
          </a:blip>
          <a:srcRect t="2407" b="2417"/>
          <a:stretch/>
        </p:blipFill>
        <p:spPr>
          <a:xfrm>
            <a:off x="0" y="0"/>
            <a:ext cx="9144000" cy="5143500"/>
          </a:xfrm>
          <a:prstGeom prst="rect">
            <a:avLst/>
          </a:prstGeom>
          <a:noFill/>
          <a:ln>
            <a:noFill/>
          </a:ln>
        </p:spPr>
      </p:pic>
      <p:sp>
        <p:nvSpPr>
          <p:cNvPr id="240" name="Google Shape;240;p33"/>
          <p:cNvSpPr txBox="1">
            <a:spLocks noGrp="1"/>
          </p:cNvSpPr>
          <p:nvPr>
            <p:ph type="ctrTitle" idx="4294967295"/>
          </p:nvPr>
        </p:nvSpPr>
        <p:spPr>
          <a:xfrm>
            <a:off x="-400050" y="821350"/>
            <a:ext cx="95442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0">
                <a:solidFill>
                  <a:srgbClr val="FFFFFF"/>
                </a:solidFill>
              </a:rPr>
              <a:t>THANKS!</a:t>
            </a:r>
            <a:endParaRPr sz="15000">
              <a:solidFill>
                <a:srgbClr val="FFFFFF"/>
              </a:solidFill>
            </a:endParaRPr>
          </a:p>
        </p:txBody>
      </p:sp>
      <p:sp>
        <p:nvSpPr>
          <p:cNvPr id="241" name="Google Shape;241;p33"/>
          <p:cNvSpPr txBox="1">
            <a:spLocks noGrp="1"/>
          </p:cNvSpPr>
          <p:nvPr>
            <p:ph type="subTitle" idx="4294967295"/>
          </p:nvPr>
        </p:nvSpPr>
        <p:spPr>
          <a:xfrm>
            <a:off x="866775" y="2990850"/>
            <a:ext cx="6412800" cy="1723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solidFill>
                  <a:srgbClr val="FFFFFF"/>
                </a:solidFill>
              </a:rPr>
              <a:t>Any questions?</a:t>
            </a:r>
            <a:endParaRPr sz="3600" b="1">
              <a:solidFill>
                <a:srgbClr val="FFFFFF"/>
              </a:solidFill>
            </a:endParaRPr>
          </a:p>
          <a:p>
            <a:pPr marL="0" lvl="0" indent="0" algn="l" rtl="0">
              <a:spcBef>
                <a:spcPts val="600"/>
              </a:spcBef>
              <a:spcAft>
                <a:spcPts val="0"/>
              </a:spcAft>
              <a:buClr>
                <a:schemeClr val="dk1"/>
              </a:buClr>
              <a:buSzPts val="1100"/>
              <a:buFont typeface="Arial"/>
              <a:buNone/>
            </a:pPr>
            <a:r>
              <a:rPr lang="en" sz="1800">
                <a:solidFill>
                  <a:srgbClr val="FFFFFF"/>
                </a:solidFill>
              </a:rPr>
              <a:t>You can find me at @jonruizruiz &amp; github.com/jon-ruiz</a:t>
            </a:r>
            <a:endParaRPr sz="1800" b="1">
              <a:solidFill>
                <a:srgbClr val="FFFFFF"/>
              </a:solidFill>
            </a:endParaRPr>
          </a:p>
        </p:txBody>
      </p:sp>
      <p:sp>
        <p:nvSpPr>
          <p:cNvPr id="242" name="Google Shape;242;p33"/>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26</a:t>
            </a:fld>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82A2E"/>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1164100" y="1608900"/>
            <a:ext cx="6815700" cy="19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CREDITS</a:t>
            </a:r>
            <a:endParaRPr>
              <a:solidFill>
                <a:srgbClr val="FFFFFF"/>
              </a:solidFill>
            </a:endParaRPr>
          </a:p>
        </p:txBody>
      </p:sp>
      <p:sp>
        <p:nvSpPr>
          <p:cNvPr id="248" name="Google Shape;248;p34"/>
          <p:cNvSpPr txBox="1">
            <a:spLocks noGrp="1"/>
          </p:cNvSpPr>
          <p:nvPr>
            <p:ph type="body" idx="1"/>
          </p:nvPr>
        </p:nvSpPr>
        <p:spPr>
          <a:xfrm>
            <a:off x="1164100" y="2544350"/>
            <a:ext cx="6815700" cy="15792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Clr>
                <a:srgbClr val="FFFFFF"/>
              </a:buClr>
              <a:buSzPts val="1800"/>
              <a:buChar char="∎"/>
            </a:pPr>
            <a:r>
              <a:rPr lang="en" sz="1800" dirty="0">
                <a:solidFill>
                  <a:srgbClr val="FFFFFF"/>
                </a:solidFill>
              </a:rPr>
              <a:t>Presentation template by </a:t>
            </a:r>
            <a:r>
              <a:rPr lang="en" sz="1800" u="sng" dirty="0">
                <a:solidFill>
                  <a:srgbClr val="FFFFFF"/>
                </a:solidFill>
                <a:hlinkClick r:id="rId3"/>
              </a:rPr>
              <a:t>SlidesCarnival</a:t>
            </a:r>
            <a:endParaRPr sz="1800" dirty="0">
              <a:solidFill>
                <a:srgbClr val="FFFFFF"/>
              </a:solidFill>
            </a:endParaRPr>
          </a:p>
          <a:p>
            <a:pPr marL="457200" lvl="0" indent="-342900" algn="l" rtl="0">
              <a:lnSpc>
                <a:spcPct val="115000"/>
              </a:lnSpc>
              <a:spcBef>
                <a:spcPts val="0"/>
              </a:spcBef>
              <a:spcAft>
                <a:spcPts val="0"/>
              </a:spcAft>
              <a:buClr>
                <a:srgbClr val="FFFFFF"/>
              </a:buClr>
              <a:buSzPts val="1800"/>
              <a:buChar char="∎"/>
            </a:pPr>
            <a:r>
              <a:rPr lang="en" sz="1800" dirty="0">
                <a:solidFill>
                  <a:srgbClr val="FFFFFF"/>
                </a:solidFill>
              </a:rPr>
              <a:t>Advising by Bethany Poulin</a:t>
            </a:r>
            <a:endParaRPr sz="1800" dirty="0">
              <a:solidFill>
                <a:srgbClr val="FFFFFF"/>
              </a:solidFill>
            </a:endParaRPr>
          </a:p>
        </p:txBody>
      </p:sp>
      <p:sp>
        <p:nvSpPr>
          <p:cNvPr id="249" name="Google Shape;249;p34"/>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27</a:t>
            </a:fld>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961D"/>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69" name="Google Shape;69;p13"/>
          <p:cNvPicPr preferRelativeResize="0"/>
          <p:nvPr/>
        </p:nvPicPr>
        <p:blipFill rotWithShape="1">
          <a:blip r:embed="rId3">
            <a:alphaModFix/>
          </a:blip>
          <a:srcRect l="9721" r="6329"/>
          <a:stretch/>
        </p:blipFill>
        <p:spPr>
          <a:xfrm>
            <a:off x="0" y="0"/>
            <a:ext cx="9144003" cy="51515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961D"/>
        </a:solid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75" name="Google Shape;75;p14"/>
          <p:cNvPicPr preferRelativeResize="0"/>
          <p:nvPr/>
        </p:nvPicPr>
        <p:blipFill>
          <a:blip r:embed="rId3">
            <a:alphaModFix/>
          </a:blip>
          <a:stretch>
            <a:fillRect/>
          </a:stretch>
        </p:blipFill>
        <p:spPr>
          <a:xfrm>
            <a:off x="578462" y="0"/>
            <a:ext cx="7987075" cy="5324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961D"/>
        </a:solid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81" name="Google Shape;81;p15"/>
          <p:cNvPicPr preferRelativeResize="0"/>
          <p:nvPr/>
        </p:nvPicPr>
        <p:blipFill>
          <a:blip r:embed="rId3">
            <a:alphaModFix/>
          </a:blip>
          <a:stretch>
            <a:fillRect/>
          </a:stretch>
        </p:blipFill>
        <p:spPr>
          <a:xfrm>
            <a:off x="942975" y="152400"/>
            <a:ext cx="7258051"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3131"/>
        </a:solidFill>
        <a:effectLst/>
      </p:bgPr>
    </p:bg>
    <p:spTree>
      <p:nvGrpSpPr>
        <p:cNvPr id="1" name="Shape 85"/>
        <p:cNvGrpSpPr/>
        <p:nvPr/>
      </p:nvGrpSpPr>
      <p:grpSpPr>
        <a:xfrm>
          <a:off x="0" y="0"/>
          <a:ext cx="0" cy="0"/>
          <a:chOff x="0" y="0"/>
          <a:chExt cx="0" cy="0"/>
        </a:xfrm>
      </p:grpSpPr>
      <p:sp>
        <p:nvSpPr>
          <p:cNvPr id="86" name="Google Shape;86;p16"/>
          <p:cNvSpPr txBox="1">
            <a:spLocks noGrp="1"/>
          </p:cNvSpPr>
          <p:nvPr>
            <p:ph type="body" idx="1"/>
          </p:nvPr>
        </p:nvSpPr>
        <p:spPr>
          <a:xfrm>
            <a:off x="1176778" y="1704600"/>
            <a:ext cx="6419400" cy="81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Pandora is better for "radio" stations in discovering new songs and hearing songs similar to what I like, also it is free. Spotify is better for finding and setting up music that I know I like and want to hear.</a:t>
            </a:r>
            <a:endParaRPr sz="2400"/>
          </a:p>
        </p:txBody>
      </p:sp>
      <p:sp>
        <p:nvSpPr>
          <p:cNvPr id="87" name="Google Shape;87;p16"/>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682D"/>
        </a:solidFill>
        <a:effectLst/>
      </p:bgPr>
    </p:bg>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1176778" y="1704600"/>
            <a:ext cx="6419400" cy="819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sz="2400"/>
              <a:t>I often feel like the music recommended to me consists of stuff I’ve heard before (especially artists) and the premade playlists don’t really deviate into any eclectic or cool sounds, so i’m always listening to the same stuff. </a:t>
            </a:r>
            <a:endParaRPr sz="2400"/>
          </a:p>
        </p:txBody>
      </p:sp>
      <p:sp>
        <p:nvSpPr>
          <p:cNvPr id="93" name="Google Shape;93;p17"/>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961D"/>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ctrTitle"/>
          </p:nvPr>
        </p:nvSpPr>
        <p:spPr>
          <a:xfrm>
            <a:off x="1178378" y="1583350"/>
            <a:ext cx="65505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99" name="Google Shape;99;p18"/>
          <p:cNvSpPr txBox="1">
            <a:spLocks noGrp="1"/>
          </p:cNvSpPr>
          <p:nvPr>
            <p:ph type="subTitle" idx="1"/>
          </p:nvPr>
        </p:nvSpPr>
        <p:spPr>
          <a:xfrm>
            <a:off x="1178375" y="3455426"/>
            <a:ext cx="6550500" cy="12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Music recommendation algorithms still struggle to achieve the “serendipity” factor that most users crave. These same algorithms are also biased toward established artists, which can add to the perceived monotony.</a:t>
            </a:r>
            <a:endParaRPr dirty="0"/>
          </a:p>
        </p:txBody>
      </p:sp>
      <p:sp>
        <p:nvSpPr>
          <p:cNvPr id="100" name="Google Shape;100;p18"/>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101" name="Google Shape;101;p18"/>
          <p:cNvGrpSpPr/>
          <p:nvPr/>
        </p:nvGrpSpPr>
        <p:grpSpPr>
          <a:xfrm>
            <a:off x="1389991" y="1123268"/>
            <a:ext cx="369505" cy="369505"/>
            <a:chOff x="2594050" y="1631825"/>
            <a:chExt cx="439625" cy="439625"/>
          </a:xfrm>
        </p:grpSpPr>
        <p:sp>
          <p:nvSpPr>
            <p:cNvPr id="102" name="Google Shape;102;p1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 name="Google Shape;106;p18"/>
          <p:cNvPicPr preferRelativeResize="0"/>
          <p:nvPr/>
        </p:nvPicPr>
        <p:blipFill>
          <a:blip r:embed="rId3">
            <a:alphaModFix/>
          </a:blip>
          <a:stretch>
            <a:fillRect/>
          </a:stretch>
        </p:blipFill>
        <p:spPr>
          <a:xfrm rot="2908066">
            <a:off x="5418877" y="791685"/>
            <a:ext cx="5541647" cy="274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A613"/>
        </a:solidFill>
        <a:effectLst/>
      </p:bgPr>
    </p:bg>
    <p:spTree>
      <p:nvGrpSpPr>
        <p:cNvPr id="1" name="Shape 102"/>
        <p:cNvGrpSpPr/>
        <p:nvPr/>
      </p:nvGrpSpPr>
      <p:grpSpPr>
        <a:xfrm>
          <a:off x="0" y="0"/>
          <a:ext cx="0" cy="0"/>
          <a:chOff x="0" y="0"/>
          <a:chExt cx="0" cy="0"/>
        </a:xfrm>
      </p:grpSpPr>
      <p:sp>
        <p:nvSpPr>
          <p:cNvPr id="103" name="Google Shape;103;p18"/>
          <p:cNvSpPr txBox="1">
            <a:spLocks noGrp="1"/>
          </p:cNvSpPr>
          <p:nvPr>
            <p:ph type="ctrTitle"/>
          </p:nvPr>
        </p:nvSpPr>
        <p:spPr>
          <a:xfrm>
            <a:off x="1178378" y="1583350"/>
            <a:ext cx="65505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t>
            </a:r>
            <a:endParaRPr/>
          </a:p>
          <a:p>
            <a:pPr marL="0" lvl="0" indent="0" algn="l" rtl="0">
              <a:spcBef>
                <a:spcPts val="0"/>
              </a:spcBef>
              <a:spcAft>
                <a:spcPts val="0"/>
              </a:spcAft>
              <a:buNone/>
            </a:pPr>
            <a:r>
              <a:rPr lang="en"/>
              <a:t>Goal</a:t>
            </a:r>
            <a:endParaRPr/>
          </a:p>
        </p:txBody>
      </p:sp>
      <p:sp>
        <p:nvSpPr>
          <p:cNvPr id="104" name="Google Shape;104;p18"/>
          <p:cNvSpPr txBox="1">
            <a:spLocks noGrp="1"/>
          </p:cNvSpPr>
          <p:nvPr>
            <p:ph type="subTitle" idx="1"/>
          </p:nvPr>
        </p:nvSpPr>
        <p:spPr>
          <a:xfrm>
            <a:off x="1178375" y="3455351"/>
            <a:ext cx="6550500" cy="12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create a recommendation engine that takes songs from established artists who fit a given user's taste, match them with those from emerging artists via spectrogram analysis, and offer songs from the emerging artists as recommendations to the user. </a:t>
            </a:r>
            <a:endParaRPr/>
          </a:p>
        </p:txBody>
      </p:sp>
      <p:sp>
        <p:nvSpPr>
          <p:cNvPr id="105" name="Google Shape;105;p18"/>
          <p:cNvSpPr txBox="1">
            <a:spLocks noGrp="1"/>
          </p:cNvSpPr>
          <p:nvPr>
            <p:ph type="sldNum" idx="12"/>
          </p:nvPr>
        </p:nvSpPr>
        <p:spPr>
          <a:xfrm>
            <a:off x="851611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106" name="Google Shape;106;p18"/>
          <p:cNvGrpSpPr/>
          <p:nvPr/>
        </p:nvGrpSpPr>
        <p:grpSpPr>
          <a:xfrm>
            <a:off x="1389991" y="1123268"/>
            <a:ext cx="369505" cy="369505"/>
            <a:chOff x="2594050" y="1631825"/>
            <a:chExt cx="439625" cy="439625"/>
          </a:xfrm>
        </p:grpSpPr>
        <p:sp>
          <p:nvSpPr>
            <p:cNvPr id="107" name="Google Shape;107;p1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1" name="Google Shape;111;p18"/>
          <p:cNvPicPr preferRelativeResize="0"/>
          <p:nvPr/>
        </p:nvPicPr>
        <p:blipFill>
          <a:blip r:embed="rId3">
            <a:alphaModFix/>
          </a:blip>
          <a:stretch>
            <a:fillRect/>
          </a:stretch>
        </p:blipFill>
        <p:spPr>
          <a:xfrm rot="2908066">
            <a:off x="5030677" y="791685"/>
            <a:ext cx="5541647" cy="2743125"/>
          </a:xfrm>
          <a:prstGeom prst="rect">
            <a:avLst/>
          </a:prstGeom>
          <a:noFill/>
          <a:ln>
            <a:noFill/>
          </a:ln>
        </p:spPr>
      </p:pic>
    </p:spTree>
    <p:extLst>
      <p:ext uri="{BB962C8B-B14F-4D97-AF65-F5344CB8AC3E}">
        <p14:creationId xmlns:p14="http://schemas.microsoft.com/office/powerpoint/2010/main" val="3459737992"/>
      </p:ext>
    </p:extLst>
  </p:cSld>
  <p:clrMapOvr>
    <a:masterClrMapping/>
  </p:clrMapOvr>
</p:sld>
</file>

<file path=ppt/theme/theme1.xml><?xml version="1.0" encoding="utf-8"?>
<a:theme xmlns:a="http://schemas.openxmlformats.org/drawingml/2006/main" name="Ganymed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10199</TotalTime>
  <Words>313</Words>
  <Application>Microsoft Macintosh PowerPoint</Application>
  <PresentationFormat>On-screen Show (16:9)</PresentationFormat>
  <Paragraphs>67</Paragraphs>
  <Slides>27</Slides>
  <Notes>27</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Montserrat</vt:lpstr>
      <vt:lpstr>Didact Gothic</vt:lpstr>
      <vt:lpstr>Ganymede template</vt:lpstr>
      <vt:lpstr>IS IT  A[NOTHER] BANGER?  Exploring Spectrogram-Based Recommendation Engines for Music Streaming Services</vt:lpstr>
      <vt:lpstr>HELLO</vt:lpstr>
      <vt:lpstr>PowerPoint Presentation</vt:lpstr>
      <vt:lpstr>PowerPoint Presentation</vt:lpstr>
      <vt:lpstr>PowerPoint Presentation</vt:lpstr>
      <vt:lpstr>PowerPoint Presentation</vt:lpstr>
      <vt:lpstr>PowerPoint Presentation</vt:lpstr>
      <vt:lpstr>Problem Statement</vt:lpstr>
      <vt:lpstr>Project  Goal</vt:lpstr>
      <vt:lpstr>Data Acquisition </vt:lpstr>
      <vt:lpstr>Hot</vt:lpstr>
      <vt:lpstr>PowerPoint Presentation</vt:lpstr>
      <vt:lpstr>~8,500 songs</vt:lpstr>
      <vt:lpstr>Audio Manipulation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THANKS!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IT  A[NOTHER] BANGER?  Exploring Spectrogram-Based Recommendation Engines for Music Streaming Services</dc:title>
  <cp:lastModifiedBy>Jonathan Ruiz</cp:lastModifiedBy>
  <cp:revision>6</cp:revision>
  <dcterms:modified xsi:type="dcterms:W3CDTF">2019-08-09T20:46:46Z</dcterms:modified>
</cp:coreProperties>
</file>